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3" r:id="rId11"/>
    <p:sldId id="265" r:id="rId12"/>
    <p:sldId id="267" r:id="rId13"/>
    <p:sldId id="266" r:id="rId14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86A90-0F7E-7F26-2443-4F88B33F6E46}" v="237" dt="2025-08-13T08:12:43.619"/>
    <p1510:client id="{60283B3E-3E35-47C5-AA56-4EEDB451CE53}" v="336" dt="2025-08-13T08:12:21.620"/>
    <p1510:client id="{A45C0D55-751F-43F9-A973-3704DB9657D9}" v="335" dt="2025-08-13T06:15:28.515"/>
    <p1510:client id="{BF10B53A-196B-47EA-B239-AE9FDB2CA035}" v="154" dt="2025-08-13T05:53:00.248"/>
    <p1510:client id="{FBAC84EC-A456-592D-78BC-A37981182553}" v="1" dt="2025-08-13T07:24:14.12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14400"/>
            <a:ext cx="10969943" cy="6400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124315" y="914400"/>
            <a:ext cx="3510382" cy="64008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818" y="1558138"/>
            <a:ext cx="8778240" cy="3906317"/>
          </a:xfrm>
        </p:spPr>
        <p:txBody>
          <a:bodyPr anchor="b">
            <a:normAutofit/>
          </a:bodyPr>
          <a:lstStyle>
            <a:lvl1pPr algn="l">
              <a:defRPr sz="10489" spc="-178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18" y="5604295"/>
            <a:ext cx="8778240" cy="1097280"/>
          </a:xfrm>
        </p:spPr>
        <p:txBody>
          <a:bodyPr anchor="t">
            <a:normAutofit/>
          </a:bodyPr>
          <a:lstStyle>
            <a:lvl1pPr marL="0" indent="0" algn="l">
              <a:buNone/>
              <a:defRPr sz="3911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812810" indent="0" algn="ctr">
              <a:buNone/>
              <a:defRPr sz="3911"/>
            </a:lvl2pPr>
            <a:lvl3pPr marL="1625620" indent="0" algn="ctr">
              <a:buNone/>
              <a:defRPr sz="3911"/>
            </a:lvl3pPr>
            <a:lvl4pPr marL="2438430" indent="0" algn="ctr">
              <a:buNone/>
              <a:defRPr sz="3556"/>
            </a:lvl4pPr>
            <a:lvl5pPr marL="3251241" indent="0" algn="ctr">
              <a:buNone/>
              <a:defRPr sz="3556"/>
            </a:lvl5pPr>
            <a:lvl6pPr marL="4064051" indent="0" algn="ctr">
              <a:buNone/>
              <a:defRPr sz="3556"/>
            </a:lvl6pPr>
            <a:lvl7pPr marL="4876861" indent="0" algn="ctr">
              <a:buNone/>
              <a:defRPr sz="3556"/>
            </a:lvl7pPr>
            <a:lvl8pPr marL="5689671" indent="0" algn="ctr">
              <a:buNone/>
              <a:defRPr sz="3556"/>
            </a:lvl8pPr>
            <a:lvl9pPr marL="6502481" indent="0" algn="ctr">
              <a:buNone/>
              <a:defRPr sz="355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6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5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7200" y="1188720"/>
            <a:ext cx="338328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1494" y="1042416"/>
            <a:ext cx="8778240" cy="614476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0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7041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1613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21469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49888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5946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647447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91873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2049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18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567471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234013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257B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39445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257B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124820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494" y="1558138"/>
            <a:ext cx="8778240" cy="3906317"/>
          </a:xfrm>
        </p:spPr>
        <p:txBody>
          <a:bodyPr anchor="b">
            <a:normAutofit/>
          </a:bodyPr>
          <a:lstStyle>
            <a:lvl1pPr>
              <a:defRPr sz="10489" b="0" spc="-17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40" y="5607101"/>
            <a:ext cx="8778240" cy="1097280"/>
          </a:xfrm>
        </p:spPr>
        <p:txBody>
          <a:bodyPr anchor="t">
            <a:normAutofit/>
          </a:bodyPr>
          <a:lstStyle>
            <a:lvl1pPr marL="0" indent="0">
              <a:buNone/>
              <a:defRPr sz="391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1494" y="1042416"/>
            <a:ext cx="4169664" cy="6144768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81744" y="1042416"/>
            <a:ext cx="4169664" cy="6144768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2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1494" y="1228303"/>
            <a:ext cx="4169664" cy="9692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6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494" y="2317123"/>
            <a:ext cx="4169664" cy="4828032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82156" y="1228304"/>
            <a:ext cx="4169664" cy="975805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6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82156" y="2317123"/>
            <a:ext cx="4169664" cy="4828032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2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8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38" y="1371600"/>
            <a:ext cx="3401568" cy="2852928"/>
          </a:xfrm>
        </p:spPr>
        <p:txBody>
          <a:bodyPr anchor="b">
            <a:normAutofit/>
          </a:bodyPr>
          <a:lstStyle>
            <a:lvl1pPr>
              <a:defRPr sz="5689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1494" y="1042416"/>
            <a:ext cx="8778240" cy="6144768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238" y="4193011"/>
            <a:ext cx="3401568" cy="278638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89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2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38" y="1371600"/>
            <a:ext cx="3401568" cy="2852928"/>
          </a:xfrm>
        </p:spPr>
        <p:txBody>
          <a:bodyPr anchor="b">
            <a:normAutofit/>
          </a:bodyPr>
          <a:lstStyle>
            <a:lvl1pPr>
              <a:defRPr sz="5689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773" y="920903"/>
            <a:ext cx="9738276" cy="639714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238" y="4191610"/>
            <a:ext cx="3401568" cy="278709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89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198922" y="7627621"/>
            <a:ext cx="7093820" cy="438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10743"/>
            <a:ext cx="4132308" cy="6397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3503" y="1348605"/>
            <a:ext cx="3536978" cy="552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4179037" y="910743"/>
            <a:ext cx="460858" cy="639714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3122" y="1036930"/>
            <a:ext cx="8778240" cy="6144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958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3122" y="7627621"/>
            <a:ext cx="70938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60963" y="7627621"/>
            <a:ext cx="18371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5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0-image-analysis-jade-five-90.vercel.app/" TargetMode="External"/><Relationship Id="rId2" Type="http://schemas.openxmlformats.org/officeDocument/2006/relationships/hyperlink" Target="https://github.com/genghiskhan99/sentiview-sentiment-analysis" TargetMode="Externa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PromptCloudHQ/amazon-reviews-unlocked-mobile-phones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910742"/>
            <a:ext cx="4132308" cy="6397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79036" y="910742"/>
            <a:ext cx="460858" cy="639714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696A55C8-89F1-439D-863D-E208C0AC8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/>
          <a:srcRect t="65858" r="9091"/>
          <a:stretch>
            <a:fillRect/>
          </a:stretch>
        </p:blipFill>
        <p:spPr>
          <a:xfrm>
            <a:off x="20" y="25941"/>
            <a:ext cx="14626722" cy="8229600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E4A1FD7E-EAEC-40B9-B75B-432F9DA7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14398"/>
            <a:ext cx="8462983" cy="6400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Text 0"/>
          <p:cNvSpPr txBox="1"/>
          <p:nvPr/>
        </p:nvSpPr>
        <p:spPr>
          <a:xfrm>
            <a:off x="-32465" y="1348604"/>
            <a:ext cx="8477451" cy="150656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ts val="5500"/>
              </a:lnSpc>
              <a:defRPr sz="44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6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Sentiview – Real-Time Sentiment Analysis </a:t>
            </a:r>
            <a:endParaRPr lang="en-US" sz="3600"/>
          </a:p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spc="-6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App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347097" y="3978631"/>
            <a:ext cx="7741331" cy="296334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algn="ctr"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indent="-182880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Presented by: </a:t>
            </a:r>
            <a:endParaRPr lang="en-US" sz="1800" b="1"/>
          </a:p>
          <a:p>
            <a:pPr indent="-182880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Emmanuel Osei (C0932615) </a:t>
            </a:r>
          </a:p>
          <a:p>
            <a:pPr indent="-182880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Gabriel Assiakwa (C0903299) </a:t>
            </a:r>
          </a:p>
          <a:p>
            <a:pPr indent="-182880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Millicent Cudjoe (C0934561)</a:t>
            </a:r>
          </a:p>
          <a:p>
            <a:pPr indent="-182880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Gopika Santhosh (C0934411) </a:t>
            </a:r>
          </a:p>
          <a:p>
            <a:pPr indent="-182880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Martha Kanyi (C0906214)</a:t>
            </a:r>
          </a:p>
          <a:p>
            <a:pPr indent="-182880" algn="l" hangingPunct="1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C88629E-396B-4C99-B284-F30AABDF2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79036" y="910742"/>
            <a:ext cx="460858" cy="639714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 12"/>
          <p:cNvSpPr txBox="1"/>
          <p:nvPr/>
        </p:nvSpPr>
        <p:spPr>
          <a:xfrm>
            <a:off x="6245778" y="8858012"/>
            <a:ext cx="2138723" cy="181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ts val="1300"/>
              </a:lnSpc>
              <a:defRPr sz="1000">
                <a:latin typeface="Roboto Slab"/>
                <a:ea typeface="Roboto Slab"/>
                <a:cs typeface="Roboto Slab"/>
                <a:sym typeface="Roboto Slab"/>
              </a:defRPr>
            </a:pPr>
            <a:r>
              <a:t>✔️</a:t>
            </a:r>
            <a:r>
              <a:rPr>
                <a:solidFill>
                  <a:srgbClr val="3257B8"/>
                </a:solidFill>
              </a:rPr>
              <a:t> Fast </a:t>
            </a:r>
            <a:r>
              <a:t>✔️</a:t>
            </a:r>
            <a:r>
              <a:rPr>
                <a:solidFill>
                  <a:srgbClr val="3257B8"/>
                </a:solidFill>
              </a:rPr>
              <a:t> Accurate </a:t>
            </a:r>
            <a:r>
              <a:t>✔️</a:t>
            </a:r>
            <a:r>
              <a:rPr>
                <a:solidFill>
                  <a:srgbClr val="3257B8"/>
                </a:solidFill>
              </a:rPr>
              <a:t> Interpretable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332166-2246-F9ED-2385-55883093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6" y="1082262"/>
            <a:ext cx="14479194" cy="67551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 0"/>
          <p:cNvSpPr txBox="1"/>
          <p:nvPr/>
        </p:nvSpPr>
        <p:spPr>
          <a:xfrm>
            <a:off x="793790" y="1129545"/>
            <a:ext cx="8693908" cy="54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Limitations &amp; Future Work: The Road Ahead</a:t>
            </a:r>
          </a:p>
        </p:txBody>
      </p:sp>
      <p:sp>
        <p:nvSpPr>
          <p:cNvPr id="237" name="Text 1"/>
          <p:cNvSpPr txBox="1"/>
          <p:nvPr/>
        </p:nvSpPr>
        <p:spPr>
          <a:xfrm>
            <a:off x="793790" y="2178486"/>
            <a:ext cx="2875509" cy="411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Current Limitations:</a:t>
            </a:r>
          </a:p>
        </p:txBody>
      </p:sp>
      <p:sp>
        <p:nvSpPr>
          <p:cNvPr id="238" name="Text 2"/>
          <p:cNvSpPr txBox="1"/>
          <p:nvPr/>
        </p:nvSpPr>
        <p:spPr>
          <a:xfrm>
            <a:off x="793789" y="2830591"/>
            <a:ext cx="624471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Context Understanding:</a:t>
            </a:r>
            <a:r>
              <a:rPr b="0"/>
              <a:t> Limited ability to grasp deep contextual nuances and cultural references.</a:t>
            </a:r>
          </a:p>
        </p:txBody>
      </p:sp>
      <p:sp>
        <p:nvSpPr>
          <p:cNvPr id="239" name="Text 3"/>
          <p:cNvSpPr txBox="1"/>
          <p:nvPr/>
        </p:nvSpPr>
        <p:spPr>
          <a:xfrm>
            <a:off x="793789" y="3635692"/>
            <a:ext cx="624471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Sarcasm Detection:</a:t>
            </a:r>
            <a:r>
              <a:rPr b="0"/>
              <a:t> Difficulty in identifying sarcasm or irony, which can flip sentiment.</a:t>
            </a:r>
          </a:p>
        </p:txBody>
      </p:sp>
      <p:sp>
        <p:nvSpPr>
          <p:cNvPr id="240" name="Text 4"/>
          <p:cNvSpPr txBox="1"/>
          <p:nvPr/>
        </p:nvSpPr>
        <p:spPr>
          <a:xfrm>
            <a:off x="793789" y="4440792"/>
            <a:ext cx="624471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Dataset Quality Dependence:</a:t>
            </a:r>
            <a:r>
              <a:rPr b="0"/>
              <a:t> Performance is heavily reliant on the diversity and quality of the training data.</a:t>
            </a:r>
          </a:p>
        </p:txBody>
      </p:sp>
      <p:sp>
        <p:nvSpPr>
          <p:cNvPr id="241" name="Text 5"/>
          <p:cNvSpPr txBox="1"/>
          <p:nvPr/>
        </p:nvSpPr>
        <p:spPr>
          <a:xfrm>
            <a:off x="7599520" y="2178486"/>
            <a:ext cx="3353235" cy="411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Future Enhancements:</a:t>
            </a:r>
          </a:p>
        </p:txBody>
      </p:sp>
      <p:sp>
        <p:nvSpPr>
          <p:cNvPr id="242" name="Text 6"/>
          <p:cNvSpPr txBox="1"/>
          <p:nvPr/>
        </p:nvSpPr>
        <p:spPr>
          <a:xfrm>
            <a:off x="7599520" y="2830591"/>
            <a:ext cx="6244710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Live Twitter Integration:</a:t>
            </a:r>
            <a:r>
              <a:rPr b="0"/>
              <a:t> Implement direct API integration for real-time sentiment analysis of tweets.</a:t>
            </a:r>
          </a:p>
        </p:txBody>
      </p:sp>
      <p:sp>
        <p:nvSpPr>
          <p:cNvPr id="243" name="Text 7"/>
          <p:cNvSpPr txBox="1"/>
          <p:nvPr/>
        </p:nvSpPr>
        <p:spPr>
          <a:xfrm>
            <a:off x="7599520" y="3635692"/>
            <a:ext cx="6244710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Advanced Models:</a:t>
            </a:r>
            <a:r>
              <a:rPr b="0"/>
              <a:t> Explore and integrate state-of-the-art transformer models (e.g., BERT, GPT) for superior contextual understanding.</a:t>
            </a:r>
          </a:p>
        </p:txBody>
      </p:sp>
      <p:sp>
        <p:nvSpPr>
          <p:cNvPr id="244" name="Text 8"/>
          <p:cNvSpPr txBox="1"/>
          <p:nvPr/>
        </p:nvSpPr>
        <p:spPr>
          <a:xfrm>
            <a:off x="7599520" y="4803696"/>
            <a:ext cx="6244710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Enhanced UI:</a:t>
            </a:r>
            <a:r>
              <a:rPr b="0"/>
              <a:t> Develop a user-friendly web interface using frameworks like Streamlit or Flask for broader accessibility and interactive demonstrations.</a:t>
            </a:r>
          </a:p>
        </p:txBody>
      </p:sp>
      <p:sp>
        <p:nvSpPr>
          <p:cNvPr id="245" name="Text 9"/>
          <p:cNvSpPr txBox="1"/>
          <p:nvPr/>
        </p:nvSpPr>
        <p:spPr>
          <a:xfrm>
            <a:off x="1591038" y="6482000"/>
            <a:ext cx="11788485" cy="323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t">
            <a:spAutoFit/>
          </a:bodyPr>
          <a:lstStyle>
            <a:lvl1pPr algn="ctr"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Sentiview is a powerful foundation, and our ongoing research aims to push the boundaries of real-time sentiment analysis.</a:t>
            </a:r>
          </a:p>
        </p:txBody>
      </p:sp>
      <p:sp>
        <p:nvSpPr>
          <p:cNvPr id="246" name="Shape 10"/>
          <p:cNvSpPr/>
          <p:nvPr/>
        </p:nvSpPr>
        <p:spPr>
          <a:xfrm>
            <a:off x="793790" y="6226850"/>
            <a:ext cx="30481" cy="873204"/>
          </a:xfrm>
          <a:prstGeom prst="rect">
            <a:avLst/>
          </a:prstGeom>
          <a:solidFill>
            <a:srgbClr val="3257B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0"/>
          <p:cNvSpPr txBox="1"/>
          <p:nvPr/>
        </p:nvSpPr>
        <p:spPr>
          <a:xfrm>
            <a:off x="2981150" y="1750337"/>
            <a:ext cx="8668098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500"/>
              </a:lnSpc>
              <a:defRPr sz="4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Conclusion: Real-World Readiness</a:t>
            </a:r>
          </a:p>
        </p:txBody>
      </p:sp>
      <p:sp>
        <p:nvSpPr>
          <p:cNvPr id="78" name="Shape 1"/>
          <p:cNvSpPr/>
          <p:nvPr/>
        </p:nvSpPr>
        <p:spPr>
          <a:xfrm>
            <a:off x="793790" y="2912745"/>
            <a:ext cx="6407945" cy="1669853"/>
          </a:xfrm>
          <a:prstGeom prst="roundRect">
            <a:avLst>
              <a:gd name="adj" fmla="val 32601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Text 2"/>
          <p:cNvSpPr txBox="1"/>
          <p:nvPr/>
        </p:nvSpPr>
        <p:spPr>
          <a:xfrm>
            <a:off x="1020603" y="3139558"/>
            <a:ext cx="3729349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Real-Time Sentiment Analysis</a:t>
            </a:r>
          </a:p>
        </p:txBody>
      </p:sp>
      <p:sp>
        <p:nvSpPr>
          <p:cNvPr id="80" name="Text 3"/>
          <p:cNvSpPr txBox="1"/>
          <p:nvPr/>
        </p:nvSpPr>
        <p:spPr>
          <a:xfrm>
            <a:off x="1020603" y="3629978"/>
            <a:ext cx="5954317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Sentiview delivers instant insights, processing data as it arrives.</a:t>
            </a:r>
          </a:p>
        </p:txBody>
      </p:sp>
      <p:sp>
        <p:nvSpPr>
          <p:cNvPr id="81" name="Shape 4"/>
          <p:cNvSpPr/>
          <p:nvPr/>
        </p:nvSpPr>
        <p:spPr>
          <a:xfrm>
            <a:off x="7428548" y="2912745"/>
            <a:ext cx="6408064" cy="1669853"/>
          </a:xfrm>
          <a:prstGeom prst="roundRect">
            <a:avLst>
              <a:gd name="adj" fmla="val 32601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Text 5"/>
          <p:cNvSpPr txBox="1"/>
          <p:nvPr/>
        </p:nvSpPr>
        <p:spPr>
          <a:xfrm>
            <a:off x="7655362" y="3139558"/>
            <a:ext cx="310301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High Model Performance</a:t>
            </a:r>
          </a:p>
        </p:txBody>
      </p:sp>
      <p:sp>
        <p:nvSpPr>
          <p:cNvPr id="83" name="Text 6"/>
          <p:cNvSpPr txBox="1"/>
          <p:nvPr/>
        </p:nvSpPr>
        <p:spPr>
          <a:xfrm>
            <a:off x="7655362" y="3629978"/>
            <a:ext cx="595443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Our fine-tuned models ensure accurate sentiment detection.</a:t>
            </a:r>
          </a:p>
        </p:txBody>
      </p:sp>
      <p:sp>
        <p:nvSpPr>
          <p:cNvPr id="84" name="Shape 7"/>
          <p:cNvSpPr/>
          <p:nvPr/>
        </p:nvSpPr>
        <p:spPr>
          <a:xfrm>
            <a:off x="793790" y="4809411"/>
            <a:ext cx="6407945" cy="1669853"/>
          </a:xfrm>
          <a:prstGeom prst="roundRect">
            <a:avLst>
              <a:gd name="adj" fmla="val 32601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Text 8"/>
          <p:cNvSpPr txBox="1"/>
          <p:nvPr/>
        </p:nvSpPr>
        <p:spPr>
          <a:xfrm>
            <a:off x="1020603" y="5036225"/>
            <a:ext cx="3268503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Ready for Real-World Use</a:t>
            </a:r>
          </a:p>
        </p:txBody>
      </p:sp>
      <p:sp>
        <p:nvSpPr>
          <p:cNvPr id="86" name="Text 9"/>
          <p:cNvSpPr txBox="1"/>
          <p:nvPr/>
        </p:nvSpPr>
        <p:spPr>
          <a:xfrm>
            <a:off x="1020603" y="5526642"/>
            <a:ext cx="5413259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 robust, scalable solution built for practical applications.</a:t>
            </a:r>
          </a:p>
        </p:txBody>
      </p:sp>
      <p:sp>
        <p:nvSpPr>
          <p:cNvPr id="87" name="Shape 10"/>
          <p:cNvSpPr/>
          <p:nvPr/>
        </p:nvSpPr>
        <p:spPr>
          <a:xfrm>
            <a:off x="7428548" y="4809411"/>
            <a:ext cx="6408064" cy="1669853"/>
          </a:xfrm>
          <a:prstGeom prst="roundRect">
            <a:avLst>
              <a:gd name="adj" fmla="val 32601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Text 11"/>
          <p:cNvSpPr txBox="1"/>
          <p:nvPr/>
        </p:nvSpPr>
        <p:spPr>
          <a:xfrm>
            <a:off x="7655362" y="5036225"/>
            <a:ext cx="309865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Scalable NLP Integration</a:t>
            </a:r>
          </a:p>
        </p:txBody>
      </p:sp>
      <p:sp>
        <p:nvSpPr>
          <p:cNvPr id="89" name="Text 12"/>
          <p:cNvSpPr txBox="1"/>
          <p:nvPr/>
        </p:nvSpPr>
        <p:spPr>
          <a:xfrm>
            <a:off x="7655362" y="5526642"/>
            <a:ext cx="5954436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Designed for future expansion with more advanced NLP models.</a:t>
            </a:r>
          </a:p>
        </p:txBody>
      </p:sp>
    </p:spTree>
    <p:extLst>
      <p:ext uri="{BB962C8B-B14F-4D97-AF65-F5344CB8AC3E}">
        <p14:creationId xmlns:p14="http://schemas.microsoft.com/office/powerpoint/2010/main" val="9495367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0"/>
          <p:cNvSpPr txBox="1"/>
          <p:nvPr/>
        </p:nvSpPr>
        <p:spPr>
          <a:xfrm>
            <a:off x="2811044" y="2131390"/>
            <a:ext cx="8466448" cy="208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6700"/>
              </a:lnSpc>
              <a:defRPr sz="133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Thank You!</a:t>
            </a:r>
          </a:p>
        </p:txBody>
      </p:sp>
      <p:sp>
        <p:nvSpPr>
          <p:cNvPr id="92" name="Text 1"/>
          <p:cNvSpPr txBox="1"/>
          <p:nvPr/>
        </p:nvSpPr>
        <p:spPr>
          <a:xfrm>
            <a:off x="2991876" y="4711475"/>
            <a:ext cx="8104784" cy="856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t">
            <a:spAutoFit/>
          </a:bodyPr>
          <a:lstStyle>
            <a:lvl1pPr algn="ctr">
              <a:lnSpc>
                <a:spcPts val="3500"/>
              </a:lnSpc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For more information, please visit our GitHub repository.</a:t>
            </a:r>
          </a:p>
          <a:p>
            <a:r>
              <a:rPr lang="en-US">
                <a:hlinkClick r:id="rId2"/>
              </a:rPr>
              <a:t>https://github.com/genghiskhan99/sentiview-sentiment-analysis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0D004-3717-6338-0DA4-89B2100FA195}"/>
              </a:ext>
            </a:extLst>
          </p:cNvPr>
          <p:cNvSpPr txBox="1"/>
          <p:nvPr/>
        </p:nvSpPr>
        <p:spPr>
          <a:xfrm>
            <a:off x="3449711" y="5694811"/>
            <a:ext cx="71885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ea typeface="+mj-lt"/>
              <a:cs typeface="+mj-lt"/>
            </a:endParaRPr>
          </a:p>
          <a:p>
            <a:pPr algn="ctr"/>
            <a:r>
              <a:rPr lang="en-US" b="1" dirty="0">
                <a:ea typeface="+mj-lt"/>
                <a:cs typeface="+mj-lt"/>
              </a:rPr>
              <a:t>Link to App</a:t>
            </a:r>
            <a:endParaRPr lang="en-US" b="1">
              <a:ea typeface="+mj-lt"/>
              <a:cs typeface="+mj-lt"/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https://v0-image-analysis-jade-five-90.vercel.app/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330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 0"/>
          <p:cNvSpPr txBox="1"/>
          <p:nvPr/>
        </p:nvSpPr>
        <p:spPr>
          <a:xfrm>
            <a:off x="793790" y="2194679"/>
            <a:ext cx="10086225" cy="54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The Challenge: Understanding the Unspoken Word</a:t>
            </a:r>
          </a:p>
        </p:txBody>
      </p:sp>
      <p:sp>
        <p:nvSpPr>
          <p:cNvPr id="116" name="Shape 1"/>
          <p:cNvSpPr/>
          <p:nvPr/>
        </p:nvSpPr>
        <p:spPr>
          <a:xfrm>
            <a:off x="793790" y="321528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BFCFE"/>
          </a:solidFill>
          <a:ln w="30480">
            <a:solidFill>
              <a:srgbClr val="CFD2D8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09" y="3215283"/>
            <a:ext cx="121922" cy="281951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 2"/>
          <p:cNvSpPr txBox="1"/>
          <p:nvPr/>
        </p:nvSpPr>
        <p:spPr>
          <a:xfrm>
            <a:off x="1142523" y="3472577"/>
            <a:ext cx="229033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Massive Text Data</a:t>
            </a:r>
          </a:p>
        </p:txBody>
      </p:sp>
      <p:sp>
        <p:nvSpPr>
          <p:cNvPr id="119" name="Text 3"/>
          <p:cNvSpPr txBox="1"/>
          <p:nvPr/>
        </p:nvSpPr>
        <p:spPr>
          <a:xfrm>
            <a:off x="1142523" y="3962994"/>
            <a:ext cx="3590332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The internet is overflowing with user-generated text – from social media to reviews. Businesses struggle to process this volume manually.</a:t>
            </a:r>
          </a:p>
        </p:txBody>
      </p:sp>
      <p:sp>
        <p:nvSpPr>
          <p:cNvPr id="120" name="Shape 4"/>
          <p:cNvSpPr/>
          <p:nvPr/>
        </p:nvSpPr>
        <p:spPr>
          <a:xfrm>
            <a:off x="5216962" y="321528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BFCFE"/>
          </a:solidFill>
          <a:ln w="30480">
            <a:solidFill>
              <a:srgbClr val="CFD2D8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1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1" y="3215283"/>
            <a:ext cx="121921" cy="281951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 5"/>
          <p:cNvSpPr txBox="1"/>
          <p:nvPr/>
        </p:nvSpPr>
        <p:spPr>
          <a:xfrm>
            <a:off x="5565695" y="3472577"/>
            <a:ext cx="359033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Need for Real-time Insights</a:t>
            </a:r>
          </a:p>
        </p:txBody>
      </p:sp>
      <p:sp>
        <p:nvSpPr>
          <p:cNvPr id="123" name="Text 6"/>
          <p:cNvSpPr txBox="1"/>
          <p:nvPr/>
        </p:nvSpPr>
        <p:spPr>
          <a:xfrm>
            <a:off x="5565695" y="4317324"/>
            <a:ext cx="3590331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Decisions need to be made fast. Manual analysis is too slow to keep up with the dynamic nature of online conversations.</a:t>
            </a:r>
          </a:p>
        </p:txBody>
      </p:sp>
      <p:sp>
        <p:nvSpPr>
          <p:cNvPr id="124" name="Shape 7"/>
          <p:cNvSpPr/>
          <p:nvPr/>
        </p:nvSpPr>
        <p:spPr>
          <a:xfrm>
            <a:off x="9640133" y="3215283"/>
            <a:ext cx="4196359" cy="2819519"/>
          </a:xfrm>
          <a:prstGeom prst="roundRect">
            <a:avLst>
              <a:gd name="adj" fmla="val 5189"/>
            </a:avLst>
          </a:prstGeom>
          <a:solidFill>
            <a:srgbClr val="FBFCFE"/>
          </a:solidFill>
          <a:ln w="30480">
            <a:solidFill>
              <a:srgbClr val="CFD2D8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5" name="Image 2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652" y="3215283"/>
            <a:ext cx="121921" cy="281951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 8"/>
          <p:cNvSpPr txBox="1"/>
          <p:nvPr/>
        </p:nvSpPr>
        <p:spPr>
          <a:xfrm>
            <a:off x="9988867" y="3472577"/>
            <a:ext cx="210956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Bridging the Gap</a:t>
            </a:r>
          </a:p>
        </p:txBody>
      </p:sp>
      <p:sp>
        <p:nvSpPr>
          <p:cNvPr id="127" name="Text 9"/>
          <p:cNvSpPr txBox="1"/>
          <p:nvPr/>
        </p:nvSpPr>
        <p:spPr>
          <a:xfrm>
            <a:off x="9988867" y="3962994"/>
            <a:ext cx="3590331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Our goal: to instantly detect sentiment from any given text, providing immediate, actionable insights.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 0"/>
          <p:cNvSpPr txBox="1"/>
          <p:nvPr/>
        </p:nvSpPr>
        <p:spPr>
          <a:xfrm>
            <a:off x="793789" y="1934647"/>
            <a:ext cx="9164368" cy="53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t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Project Objectives: What Sentiview Delivers</a:t>
            </a:r>
          </a:p>
        </p:txBody>
      </p:sp>
      <p:sp>
        <p:nvSpPr>
          <p:cNvPr id="130" name="Shape 1"/>
          <p:cNvSpPr/>
          <p:nvPr/>
        </p:nvSpPr>
        <p:spPr>
          <a:xfrm>
            <a:off x="793790" y="2955250"/>
            <a:ext cx="13042821" cy="3339704"/>
          </a:xfrm>
          <a:prstGeom prst="roundRect">
            <a:avLst>
              <a:gd name="adj" fmla="val 1019"/>
            </a:avLst>
          </a:prstGeom>
          <a:solidFill>
            <a:srgbClr val="E9EC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Shape 2"/>
          <p:cNvSpPr/>
          <p:nvPr/>
        </p:nvSpPr>
        <p:spPr>
          <a:xfrm>
            <a:off x="793790" y="2955250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2" name="Text 3"/>
          <p:cNvSpPr txBox="1"/>
          <p:nvPr/>
        </p:nvSpPr>
        <p:spPr>
          <a:xfrm>
            <a:off x="1020603" y="3182063"/>
            <a:ext cx="231093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Real-time Analysis</a:t>
            </a:r>
          </a:p>
        </p:txBody>
      </p:sp>
      <p:sp>
        <p:nvSpPr>
          <p:cNvPr id="133" name="Text 4"/>
          <p:cNvSpPr txBox="1"/>
          <p:nvPr/>
        </p:nvSpPr>
        <p:spPr>
          <a:xfrm>
            <a:off x="1020604" y="3672482"/>
            <a:ext cx="487308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Instantaneously processes text input for sentiment.</a:t>
            </a:r>
          </a:p>
        </p:txBody>
      </p:sp>
      <p:sp>
        <p:nvSpPr>
          <p:cNvPr id="134" name="Shape 5"/>
          <p:cNvSpPr/>
          <p:nvPr/>
        </p:nvSpPr>
        <p:spPr>
          <a:xfrm>
            <a:off x="7315200" y="2955250"/>
            <a:ext cx="6521409" cy="1669853"/>
          </a:xfrm>
          <a:prstGeom prst="rect">
            <a:avLst/>
          </a:prstGeom>
          <a:solidFill>
            <a:srgbClr val="E9EC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Shape 6"/>
          <p:cNvSpPr/>
          <p:nvPr/>
        </p:nvSpPr>
        <p:spPr>
          <a:xfrm>
            <a:off x="7315200" y="2955250"/>
            <a:ext cx="30481" cy="1669852"/>
          </a:xfrm>
          <a:prstGeom prst="roundRect">
            <a:avLst>
              <a:gd name="adj" fmla="val 50000"/>
            </a:avLst>
          </a:prstGeom>
          <a:solidFill>
            <a:srgbClr val="CFD2D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6" name="Text 7"/>
          <p:cNvSpPr txBox="1"/>
          <p:nvPr/>
        </p:nvSpPr>
        <p:spPr>
          <a:xfrm>
            <a:off x="7882176" y="3182063"/>
            <a:ext cx="2590739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Sentiment Prediction</a:t>
            </a:r>
          </a:p>
        </p:txBody>
      </p:sp>
      <p:sp>
        <p:nvSpPr>
          <p:cNvPr id="137" name="Text 8"/>
          <p:cNvSpPr txBox="1"/>
          <p:nvPr/>
        </p:nvSpPr>
        <p:spPr>
          <a:xfrm>
            <a:off x="7882176" y="3672482"/>
            <a:ext cx="572762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Accurately classifies text as Positive, Negative, or Neutral.</a:t>
            </a:r>
          </a:p>
        </p:txBody>
      </p:sp>
      <p:sp>
        <p:nvSpPr>
          <p:cNvPr id="138" name="Shape 9"/>
          <p:cNvSpPr/>
          <p:nvPr/>
        </p:nvSpPr>
        <p:spPr>
          <a:xfrm>
            <a:off x="7031711" y="3506628"/>
            <a:ext cx="566977" cy="566977"/>
          </a:xfrm>
          <a:prstGeom prst="roundRect">
            <a:avLst>
              <a:gd name="adj" fmla="val 6001"/>
            </a:avLst>
          </a:prstGeom>
          <a:solidFill>
            <a:srgbClr val="FBFCFE"/>
          </a:solidFill>
          <a:ln w="30480">
            <a:solidFill>
              <a:srgbClr val="CFD2D8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9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97" y="3612951"/>
            <a:ext cx="283489" cy="3543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0"/>
          <p:cNvSpPr/>
          <p:nvPr/>
        </p:nvSpPr>
        <p:spPr>
          <a:xfrm>
            <a:off x="793790" y="4625102"/>
            <a:ext cx="6521409" cy="1669853"/>
          </a:xfrm>
          <a:prstGeom prst="rect">
            <a:avLst/>
          </a:prstGeom>
          <a:solidFill>
            <a:srgbClr val="E9EC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" name="Shape 11"/>
          <p:cNvSpPr/>
          <p:nvPr/>
        </p:nvSpPr>
        <p:spPr>
          <a:xfrm>
            <a:off x="793790" y="4625102"/>
            <a:ext cx="6521410" cy="30481"/>
          </a:xfrm>
          <a:prstGeom prst="roundRect">
            <a:avLst>
              <a:gd name="adj" fmla="val 50000"/>
            </a:avLst>
          </a:prstGeom>
          <a:solidFill>
            <a:srgbClr val="CFD2D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 12"/>
          <p:cNvSpPr txBox="1"/>
          <p:nvPr/>
        </p:nvSpPr>
        <p:spPr>
          <a:xfrm>
            <a:off x="1020603" y="4851915"/>
            <a:ext cx="223371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Confidence Score</a:t>
            </a:r>
          </a:p>
        </p:txBody>
      </p:sp>
      <p:sp>
        <p:nvSpPr>
          <p:cNvPr id="143" name="Text 13"/>
          <p:cNvSpPr txBox="1"/>
          <p:nvPr/>
        </p:nvSpPr>
        <p:spPr>
          <a:xfrm>
            <a:off x="1020604" y="5342333"/>
            <a:ext cx="572762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Provides a numerical confidence level for each prediction, indicating reliability.</a:t>
            </a:r>
          </a:p>
        </p:txBody>
      </p:sp>
      <p:sp>
        <p:nvSpPr>
          <p:cNvPr id="144" name="Shape 14"/>
          <p:cNvSpPr/>
          <p:nvPr/>
        </p:nvSpPr>
        <p:spPr>
          <a:xfrm>
            <a:off x="7315200" y="4625102"/>
            <a:ext cx="6521409" cy="1669853"/>
          </a:xfrm>
          <a:prstGeom prst="rect">
            <a:avLst/>
          </a:prstGeom>
          <a:solidFill>
            <a:srgbClr val="E9EC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Shape 15"/>
          <p:cNvSpPr/>
          <p:nvPr/>
        </p:nvSpPr>
        <p:spPr>
          <a:xfrm>
            <a:off x="7315200" y="4625102"/>
            <a:ext cx="30481" cy="1669853"/>
          </a:xfrm>
          <a:prstGeom prst="roundRect">
            <a:avLst>
              <a:gd name="adj" fmla="val 50000"/>
            </a:avLst>
          </a:prstGeom>
          <a:solidFill>
            <a:srgbClr val="CFD2D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6" name="Shape 16"/>
          <p:cNvSpPr/>
          <p:nvPr/>
        </p:nvSpPr>
        <p:spPr>
          <a:xfrm>
            <a:off x="7315200" y="4625102"/>
            <a:ext cx="6521410" cy="30481"/>
          </a:xfrm>
          <a:prstGeom prst="roundRect">
            <a:avLst>
              <a:gd name="adj" fmla="val 50000"/>
            </a:avLst>
          </a:prstGeom>
          <a:solidFill>
            <a:srgbClr val="CFD2D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Text 17"/>
          <p:cNvSpPr txBox="1"/>
          <p:nvPr/>
        </p:nvSpPr>
        <p:spPr>
          <a:xfrm>
            <a:off x="7882176" y="4851915"/>
            <a:ext cx="171611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Visualizations</a:t>
            </a:r>
          </a:p>
        </p:txBody>
      </p:sp>
      <p:sp>
        <p:nvSpPr>
          <p:cNvPr id="148" name="Text 18"/>
          <p:cNvSpPr txBox="1"/>
          <p:nvPr/>
        </p:nvSpPr>
        <p:spPr>
          <a:xfrm>
            <a:off x="7882176" y="5342333"/>
            <a:ext cx="5727622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Generates insightful charts and word clouds for better understanding.</a:t>
            </a:r>
          </a:p>
        </p:txBody>
      </p:sp>
      <p:sp>
        <p:nvSpPr>
          <p:cNvPr id="149" name="Shape 19"/>
          <p:cNvSpPr/>
          <p:nvPr/>
        </p:nvSpPr>
        <p:spPr>
          <a:xfrm>
            <a:off x="7031711" y="5176480"/>
            <a:ext cx="566977" cy="566977"/>
          </a:xfrm>
          <a:prstGeom prst="roundRect">
            <a:avLst>
              <a:gd name="adj" fmla="val 6001"/>
            </a:avLst>
          </a:prstGeom>
          <a:solidFill>
            <a:srgbClr val="FBFCFE"/>
          </a:solidFill>
          <a:ln w="30480">
            <a:solidFill>
              <a:srgbClr val="CFD2D8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0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97" y="5282803"/>
            <a:ext cx="283489" cy="354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ext 0"/>
          <p:cNvSpPr txBox="1"/>
          <p:nvPr/>
        </p:nvSpPr>
        <p:spPr>
          <a:xfrm>
            <a:off x="6280189" y="629482"/>
            <a:ext cx="6062025" cy="523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sz="33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Under the Hood: Our Tech Stack</a:t>
            </a:r>
          </a:p>
        </p:txBody>
      </p:sp>
      <p:sp>
        <p:nvSpPr>
          <p:cNvPr id="154" name="Text 1"/>
          <p:cNvSpPr txBox="1"/>
          <p:nvPr/>
        </p:nvSpPr>
        <p:spPr>
          <a:xfrm>
            <a:off x="6280189" y="1383625"/>
            <a:ext cx="3507372" cy="3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25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Programming Language:</a:t>
            </a:r>
          </a:p>
        </p:txBody>
      </p:sp>
      <p:sp>
        <p:nvSpPr>
          <p:cNvPr id="155" name="Text 2"/>
          <p:cNvSpPr txBox="1"/>
          <p:nvPr/>
        </p:nvSpPr>
        <p:spPr>
          <a:xfrm>
            <a:off x="6280189" y="2110739"/>
            <a:ext cx="7556422" cy="321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700"/>
              </a:lnSpc>
              <a:buSzPct val="100000"/>
              <a:buChar char="•"/>
              <a:defRPr sz="16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Python: Chosen for its extensive libraries and active community in data science.</a:t>
            </a:r>
          </a:p>
        </p:txBody>
      </p:sp>
      <p:sp>
        <p:nvSpPr>
          <p:cNvPr id="156" name="Text 3"/>
          <p:cNvSpPr txBox="1"/>
          <p:nvPr/>
        </p:nvSpPr>
        <p:spPr>
          <a:xfrm>
            <a:off x="6280189" y="3123486"/>
            <a:ext cx="3077631" cy="3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25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Key Libraries &amp; Tools:</a:t>
            </a:r>
          </a:p>
        </p:txBody>
      </p:sp>
      <p:sp>
        <p:nvSpPr>
          <p:cNvPr id="157" name="Text 4"/>
          <p:cNvSpPr txBox="1"/>
          <p:nvPr/>
        </p:nvSpPr>
        <p:spPr>
          <a:xfrm>
            <a:off x="6280189" y="3850599"/>
            <a:ext cx="7556422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NLP:</a:t>
            </a:r>
            <a:r>
              <a:rPr b="0"/>
              <a:t> </a:t>
            </a:r>
            <a:r>
              <a:rPr b="0">
                <a:solidFill>
                  <a:srgbClr val="3257B8"/>
                </a:solidFill>
              </a:rPr>
              <a:t>spaCy</a:t>
            </a:r>
            <a:r>
              <a:rPr b="0"/>
              <a:t> (for efficient language processing) &amp; NLTK (for foundational NLP tasks).</a:t>
            </a:r>
          </a:p>
        </p:txBody>
      </p:sp>
      <p:sp>
        <p:nvSpPr>
          <p:cNvPr id="158" name="Text 5"/>
          <p:cNvSpPr txBox="1"/>
          <p:nvPr/>
        </p:nvSpPr>
        <p:spPr>
          <a:xfrm>
            <a:off x="6280189" y="4615577"/>
            <a:ext cx="7556422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Machine Learning:</a:t>
            </a:r>
            <a:r>
              <a:rPr b="0"/>
              <a:t> scikit-learn (Logistic Regression, Support Vector Machines for robust classification).</a:t>
            </a:r>
          </a:p>
        </p:txBody>
      </p:sp>
      <p:sp>
        <p:nvSpPr>
          <p:cNvPr id="159" name="Text 6"/>
          <p:cNvSpPr txBox="1"/>
          <p:nvPr/>
        </p:nvSpPr>
        <p:spPr>
          <a:xfrm>
            <a:off x="6280189" y="5380552"/>
            <a:ext cx="7556422" cy="663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Feature Engineering:</a:t>
            </a:r>
            <a:r>
              <a:rPr b="0"/>
              <a:t> TF-IDF (Text Frequency-Inverse Document Frequency for converting text to numerical vectors).</a:t>
            </a:r>
          </a:p>
        </p:txBody>
      </p:sp>
      <p:sp>
        <p:nvSpPr>
          <p:cNvPr id="160" name="Text 7"/>
          <p:cNvSpPr txBox="1"/>
          <p:nvPr/>
        </p:nvSpPr>
        <p:spPr>
          <a:xfrm>
            <a:off x="6280189" y="6145529"/>
            <a:ext cx="7556422" cy="32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Visualization:</a:t>
            </a:r>
            <a:r>
              <a:rPr b="0"/>
              <a:t> Matplotlib &amp; WordCloud (for clear, intuitive data representation).</a:t>
            </a:r>
          </a:p>
        </p:txBody>
      </p:sp>
      <p:sp>
        <p:nvSpPr>
          <p:cNvPr id="161" name="Text 8"/>
          <p:cNvSpPr txBox="1"/>
          <p:nvPr/>
        </p:nvSpPr>
        <p:spPr>
          <a:xfrm>
            <a:off x="6280189" y="6692457"/>
            <a:ext cx="7556422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Development Environment:</a:t>
            </a:r>
            <a:r>
              <a:rPr b="0"/>
              <a:t> Google Colab (for collaborative coding and experimentation).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0"/>
          <p:cNvSpPr txBox="1"/>
          <p:nvPr/>
        </p:nvSpPr>
        <p:spPr>
          <a:xfrm>
            <a:off x="793790" y="815459"/>
            <a:ext cx="8176918" cy="53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t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Sentiview in Action: System Workflow</a:t>
            </a:r>
          </a:p>
        </p:txBody>
      </p:sp>
      <p:sp>
        <p:nvSpPr>
          <p:cNvPr id="165" name="Text 1"/>
          <p:cNvSpPr txBox="1"/>
          <p:nvPr/>
        </p:nvSpPr>
        <p:spPr>
          <a:xfrm>
            <a:off x="1419915" y="5760179"/>
            <a:ext cx="1060027" cy="40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Prediction &amp; Viz</a:t>
            </a:r>
          </a:p>
        </p:txBody>
      </p:sp>
      <p:sp>
        <p:nvSpPr>
          <p:cNvPr id="166" name="Text 2"/>
          <p:cNvSpPr txBox="1"/>
          <p:nvPr/>
        </p:nvSpPr>
        <p:spPr>
          <a:xfrm>
            <a:off x="1419915" y="4468971"/>
            <a:ext cx="1226170" cy="40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Feature Extraction</a:t>
            </a:r>
          </a:p>
        </p:txBody>
      </p:sp>
      <p:sp>
        <p:nvSpPr>
          <p:cNvPr id="167" name="Text 3"/>
          <p:cNvSpPr txBox="1"/>
          <p:nvPr/>
        </p:nvSpPr>
        <p:spPr>
          <a:xfrm>
            <a:off x="1419915" y="3190806"/>
            <a:ext cx="966436" cy="40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Preprocessing</a:t>
            </a:r>
          </a:p>
        </p:txBody>
      </p:sp>
      <p:sp>
        <p:nvSpPr>
          <p:cNvPr id="168" name="Text 4"/>
          <p:cNvSpPr txBox="1"/>
          <p:nvPr/>
        </p:nvSpPr>
        <p:spPr>
          <a:xfrm>
            <a:off x="1419915" y="1899598"/>
            <a:ext cx="654059" cy="40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Text Input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C8C7826-B3A5-4BB8-C842-ECEC94DD26A2}"/>
              </a:ext>
            </a:extLst>
          </p:cNvPr>
          <p:cNvSpPr/>
          <p:nvPr/>
        </p:nvSpPr>
        <p:spPr>
          <a:xfrm>
            <a:off x="781092" y="2102231"/>
            <a:ext cx="1114552" cy="9784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85C3C0A-2A43-49C8-C964-93EA1B4B8566}"/>
              </a:ext>
            </a:extLst>
          </p:cNvPr>
          <p:cNvSpPr/>
          <p:nvPr/>
        </p:nvSpPr>
        <p:spPr>
          <a:xfrm>
            <a:off x="828506" y="3192738"/>
            <a:ext cx="1114552" cy="97840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1AA114D-FE70-8708-F0C1-CDF339BE582F}"/>
              </a:ext>
            </a:extLst>
          </p:cNvPr>
          <p:cNvSpPr/>
          <p:nvPr/>
        </p:nvSpPr>
        <p:spPr>
          <a:xfrm>
            <a:off x="862372" y="4283245"/>
            <a:ext cx="1114552" cy="97840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65B854D-43AD-3C81-8A2A-3124D9F184A2}"/>
              </a:ext>
            </a:extLst>
          </p:cNvPr>
          <p:cNvSpPr/>
          <p:nvPr/>
        </p:nvSpPr>
        <p:spPr>
          <a:xfrm>
            <a:off x="862372" y="5360205"/>
            <a:ext cx="1114552" cy="97840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EC53D61-DCA3-E025-7DC3-E4401C18AF5A}"/>
              </a:ext>
            </a:extLst>
          </p:cNvPr>
          <p:cNvSpPr/>
          <p:nvPr/>
        </p:nvSpPr>
        <p:spPr>
          <a:xfrm>
            <a:off x="862372" y="6477805"/>
            <a:ext cx="1114552" cy="978408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18C82-9602-E182-38AE-D90172A4ECAE}"/>
              </a:ext>
            </a:extLst>
          </p:cNvPr>
          <p:cNvSpPr txBox="1"/>
          <p:nvPr/>
        </p:nvSpPr>
        <p:spPr>
          <a:xfrm>
            <a:off x="2097244" y="2107059"/>
            <a:ext cx="1093464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Input</a:t>
            </a:r>
          </a:p>
          <a:p>
            <a:r>
              <a:rPr lang="en-US"/>
              <a:t>Receive raw text data from customer review (Amazon Review: Unlocked Mobile Phones)</a:t>
            </a:r>
          </a:p>
          <a:p>
            <a:r>
              <a:rPr lang="en-US">
                <a:ea typeface="+mj-lt"/>
                <a:cs typeface="+mj-lt"/>
                <a:hlinkClick r:id="rId2"/>
              </a:rPr>
              <a:t>https://www.kaggle.com/datasets/PromptCloudHQ/amazon-reviews-unlocked-mobile-phones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1232D-0CD7-B419-522A-109AC36DCB68}"/>
              </a:ext>
            </a:extLst>
          </p:cNvPr>
          <p:cNvSpPr txBox="1"/>
          <p:nvPr/>
        </p:nvSpPr>
        <p:spPr>
          <a:xfrm>
            <a:off x="2072640" y="3183467"/>
            <a:ext cx="1094570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Preprocessing</a:t>
            </a:r>
          </a:p>
          <a:p>
            <a:r>
              <a:rPr lang="en-US" dirty="0">
                <a:ea typeface="+mj-lt"/>
                <a:cs typeface="+mj-lt"/>
              </a:rPr>
              <a:t>Cleanse text, convert to lowercase, remove stopwords, and apply tokenization and lemmatization for normalized analysis.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6D065-E5F1-EF05-4B7F-D5FF8A17F6DB}"/>
              </a:ext>
            </a:extLst>
          </p:cNvPr>
          <p:cNvSpPr txBox="1"/>
          <p:nvPr/>
        </p:nvSpPr>
        <p:spPr>
          <a:xfrm>
            <a:off x="2086186" y="4294293"/>
            <a:ext cx="1091861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Feature Extraction</a:t>
            </a:r>
          </a:p>
          <a:p>
            <a:r>
              <a:rPr lang="en-US" dirty="0">
                <a:ea typeface="+mj-lt"/>
                <a:cs typeface="+mj-lt"/>
              </a:rPr>
              <a:t>Transform processed text into numerical features using advanced techniques like TF-IDF (Term Frequency-Inverse Document Frequency).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193A4-8FA9-3A6E-A527-CFF74A64B7D1}"/>
              </a:ext>
            </a:extLst>
          </p:cNvPr>
          <p:cNvSpPr txBox="1"/>
          <p:nvPr/>
        </p:nvSpPr>
        <p:spPr>
          <a:xfrm>
            <a:off x="2086186" y="5337387"/>
            <a:ext cx="1090506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Prediction</a:t>
            </a:r>
          </a:p>
          <a:p>
            <a:r>
              <a:rPr lang="en-US" dirty="0">
                <a:ea typeface="+mj-lt"/>
                <a:cs typeface="+mj-lt"/>
              </a:rPr>
              <a:t>Utilize a fine-tuned BERT model to predict sentiment (positive, negative, neutral) and assign a confidence score, indicating prediction reliability.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608C7-6BA8-3735-E727-B8D60DB69E46}"/>
              </a:ext>
            </a:extLst>
          </p:cNvPr>
          <p:cNvSpPr txBox="1"/>
          <p:nvPr/>
        </p:nvSpPr>
        <p:spPr>
          <a:xfrm>
            <a:off x="2181012" y="6488853"/>
            <a:ext cx="1083733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Output</a:t>
            </a:r>
          </a:p>
          <a:p>
            <a:r>
              <a:rPr lang="en-US" dirty="0">
                <a:ea typeface="+mj-lt"/>
                <a:cs typeface="+mj-lt"/>
              </a:rPr>
              <a:t>Deliver categorized sentiment labels and rich visualizations for immediate consumption and deeper data exploration.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0"/>
          <p:cNvSpPr txBox="1"/>
          <p:nvPr/>
        </p:nvSpPr>
        <p:spPr>
          <a:xfrm>
            <a:off x="793790" y="698420"/>
            <a:ext cx="8364439" cy="54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Preprocessing Pipeline: Cleaning the Data</a:t>
            </a:r>
          </a:p>
        </p:txBody>
      </p:sp>
      <p:sp>
        <p:nvSpPr>
          <p:cNvPr id="171" name="Text 1"/>
          <p:cNvSpPr txBox="1"/>
          <p:nvPr/>
        </p:nvSpPr>
        <p:spPr>
          <a:xfrm>
            <a:off x="793790" y="1719023"/>
            <a:ext cx="1124097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Raw text is noisy. Our robust preprocessing pipeline transforms unstructured data into a usable format for the models.</a:t>
            </a:r>
          </a:p>
        </p:txBody>
      </p:sp>
      <p:sp>
        <p:nvSpPr>
          <p:cNvPr id="172" name="Text 2"/>
          <p:cNvSpPr txBox="1"/>
          <p:nvPr/>
        </p:nvSpPr>
        <p:spPr>
          <a:xfrm>
            <a:off x="793790" y="2337078"/>
            <a:ext cx="25284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</a:lstStyle>
          <a:p>
            <a:r>
              <a:t>01</a:t>
            </a:r>
          </a:p>
        </p:txBody>
      </p:sp>
      <p:pic>
        <p:nvPicPr>
          <p:cNvPr id="17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92121"/>
            <a:ext cx="6407945" cy="3048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 3"/>
          <p:cNvSpPr txBox="1"/>
          <p:nvPr/>
        </p:nvSpPr>
        <p:spPr>
          <a:xfrm>
            <a:off x="793789" y="2866430"/>
            <a:ext cx="231079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Text Normalization</a:t>
            </a:r>
          </a:p>
        </p:txBody>
      </p:sp>
      <p:sp>
        <p:nvSpPr>
          <p:cNvPr id="175" name="Text 4"/>
          <p:cNvSpPr txBox="1"/>
          <p:nvPr/>
        </p:nvSpPr>
        <p:spPr>
          <a:xfrm>
            <a:off x="793789" y="3356847"/>
            <a:ext cx="6407946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All text is converted to lowercase, and punctuation is meticulously removed to reduce noise.</a:t>
            </a:r>
          </a:p>
        </p:txBody>
      </p:sp>
      <p:sp>
        <p:nvSpPr>
          <p:cNvPr id="176" name="Text 5"/>
          <p:cNvSpPr txBox="1"/>
          <p:nvPr/>
        </p:nvSpPr>
        <p:spPr>
          <a:xfrm>
            <a:off x="7428548" y="2337078"/>
            <a:ext cx="25284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</a:lstStyle>
          <a:p>
            <a:r>
              <a:t>02</a:t>
            </a:r>
          </a:p>
        </p:txBody>
      </p:sp>
      <p:pic>
        <p:nvPicPr>
          <p:cNvPr id="177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2692121"/>
            <a:ext cx="6408064" cy="3048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 6"/>
          <p:cNvSpPr txBox="1"/>
          <p:nvPr/>
        </p:nvSpPr>
        <p:spPr>
          <a:xfrm>
            <a:off x="7428547" y="2866430"/>
            <a:ext cx="426795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Tokenization &amp; Stopword Removal</a:t>
            </a:r>
          </a:p>
        </p:txBody>
      </p:sp>
      <p:sp>
        <p:nvSpPr>
          <p:cNvPr id="179" name="Text 7"/>
          <p:cNvSpPr txBox="1"/>
          <p:nvPr/>
        </p:nvSpPr>
        <p:spPr>
          <a:xfrm>
            <a:off x="7428548" y="3356847"/>
            <a:ext cx="6408064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Text is broken into individual words (tokens), and common, non-informative words (stopwords like 'the', 'is') are filtered out.</a:t>
            </a:r>
          </a:p>
        </p:txBody>
      </p:sp>
      <p:sp>
        <p:nvSpPr>
          <p:cNvPr id="180" name="Text 8"/>
          <p:cNvSpPr txBox="1"/>
          <p:nvPr/>
        </p:nvSpPr>
        <p:spPr>
          <a:xfrm>
            <a:off x="793790" y="4479487"/>
            <a:ext cx="25284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</a:lstStyle>
          <a:p>
            <a:r>
              <a:t>03</a:t>
            </a:r>
          </a:p>
        </p:txBody>
      </p:sp>
      <p:pic>
        <p:nvPicPr>
          <p:cNvPr id="181" name="Image 2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11910"/>
            <a:ext cx="6407945" cy="304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 9"/>
          <p:cNvSpPr txBox="1"/>
          <p:nvPr/>
        </p:nvSpPr>
        <p:spPr>
          <a:xfrm>
            <a:off x="793789" y="5008840"/>
            <a:ext cx="182962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Lemmatization</a:t>
            </a:r>
          </a:p>
        </p:txBody>
      </p:sp>
      <p:sp>
        <p:nvSpPr>
          <p:cNvPr id="183" name="Text 10"/>
          <p:cNvSpPr txBox="1"/>
          <p:nvPr/>
        </p:nvSpPr>
        <p:spPr>
          <a:xfrm>
            <a:off x="793789" y="5499258"/>
            <a:ext cx="6407946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Using spaCy, words are reduced to their base form (e.g., 'running' becomes 'run'), improving consistency.</a:t>
            </a:r>
          </a:p>
        </p:txBody>
      </p:sp>
      <p:sp>
        <p:nvSpPr>
          <p:cNvPr id="184" name="Text 11"/>
          <p:cNvSpPr txBox="1"/>
          <p:nvPr/>
        </p:nvSpPr>
        <p:spPr>
          <a:xfrm>
            <a:off x="7428548" y="4479487"/>
            <a:ext cx="25284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</a:lstStyle>
          <a:p>
            <a:r>
              <a:t>04</a:t>
            </a:r>
          </a:p>
        </p:txBody>
      </p:sp>
      <p:pic>
        <p:nvPicPr>
          <p:cNvPr id="185" name="Image 3" descr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4811910"/>
            <a:ext cx="6408064" cy="3048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 12"/>
          <p:cNvSpPr txBox="1"/>
          <p:nvPr/>
        </p:nvSpPr>
        <p:spPr>
          <a:xfrm>
            <a:off x="7428548" y="5008840"/>
            <a:ext cx="257464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TF-IDF Vectorization</a:t>
            </a:r>
          </a:p>
        </p:txBody>
      </p:sp>
      <p:sp>
        <p:nvSpPr>
          <p:cNvPr id="187" name="Text 13"/>
          <p:cNvSpPr txBox="1"/>
          <p:nvPr/>
        </p:nvSpPr>
        <p:spPr>
          <a:xfrm>
            <a:off x="7428548" y="5499258"/>
            <a:ext cx="6408064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Cleaned text is converted into numerical vectors, representing word importance, ready for machine learning models.</a:t>
            </a:r>
          </a:p>
        </p:txBody>
      </p:sp>
      <p:sp>
        <p:nvSpPr>
          <p:cNvPr id="188" name="Text 14"/>
          <p:cNvSpPr txBox="1"/>
          <p:nvPr/>
        </p:nvSpPr>
        <p:spPr>
          <a:xfrm>
            <a:off x="1133950" y="6905387"/>
            <a:ext cx="12861176" cy="33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800"/>
              </a:lnSpc>
              <a:defRPr sz="17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Example:</a:t>
            </a:r>
            <a:r>
              <a:rPr b="0"/>
              <a:t>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'I loved the phone, but the battery life was terrible!'</a:t>
            </a:r>
            <a:r>
              <a:rPr b="0"/>
              <a:t> → Preprocessed: 'love phone battery life terrible'</a:t>
            </a:r>
          </a:p>
        </p:txBody>
      </p:sp>
      <p:sp>
        <p:nvSpPr>
          <p:cNvPr id="189" name="Shape 15"/>
          <p:cNvSpPr/>
          <p:nvPr/>
        </p:nvSpPr>
        <p:spPr>
          <a:xfrm>
            <a:off x="793790" y="6604872"/>
            <a:ext cx="30481" cy="880825"/>
          </a:xfrm>
          <a:prstGeom prst="rect">
            <a:avLst/>
          </a:prstGeom>
          <a:solidFill>
            <a:srgbClr val="3257B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 0"/>
          <p:cNvSpPr txBox="1"/>
          <p:nvPr/>
        </p:nvSpPr>
        <p:spPr>
          <a:xfrm>
            <a:off x="661486" y="1173242"/>
            <a:ext cx="6641242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t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rPr sz="2400" b="1">
                <a:latin typeface="Times New Roman"/>
                <a:cs typeface="Times New Roman"/>
              </a:rPr>
              <a:t>Model Training &amp; Evaluation: Ensuring Accuracy</a:t>
            </a:r>
            <a:endParaRPr lang="en-US" sz="2400" b="1">
              <a:latin typeface="Times New Roman"/>
              <a:cs typeface="Times New Roman"/>
            </a:endParaRPr>
          </a:p>
        </p:txBody>
      </p:sp>
      <p:sp>
        <p:nvSpPr>
          <p:cNvPr id="192" name="Text 1"/>
          <p:cNvSpPr txBox="1"/>
          <p:nvPr/>
        </p:nvSpPr>
        <p:spPr>
          <a:xfrm>
            <a:off x="649046" y="2055972"/>
            <a:ext cx="5990422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sz="1600">
                <a:latin typeface="Times New Roman"/>
                <a:cs typeface="Times New Roman"/>
              </a:rPr>
              <a:t>We trained and rigorously evaluated two powerful classification models:</a:t>
            </a:r>
          </a:p>
        </p:txBody>
      </p:sp>
      <p:sp>
        <p:nvSpPr>
          <p:cNvPr id="193" name="Text 2"/>
          <p:cNvSpPr txBox="1"/>
          <p:nvPr/>
        </p:nvSpPr>
        <p:spPr>
          <a:xfrm>
            <a:off x="649046" y="2513399"/>
            <a:ext cx="717985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t">
            <a:spAutoFit/>
          </a:bodyPr>
          <a:lstStyle/>
          <a:p>
            <a:pPr marL="342900" indent="-342900">
              <a:lnSpc>
                <a:spcPts val="1600"/>
              </a:lnSpc>
              <a:buSzPct val="100000"/>
              <a:buChar char="•"/>
              <a:defRPr sz="1000">
                <a:solidFill>
                  <a:srgbClr val="3257B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z="1600">
                <a:latin typeface="Times New Roman"/>
                <a:cs typeface="Times New Roman"/>
              </a:rPr>
              <a:t>Logistic Regression</a:t>
            </a:r>
            <a:r>
              <a:rPr sz="1600">
                <a:solidFill>
                  <a:srgbClr val="15213F"/>
                </a:solidFill>
                <a:latin typeface="Times New Roman"/>
                <a:cs typeface="Times New Roman"/>
              </a:rPr>
              <a:t>: A simple yet effective linear model for binary and multi-class</a:t>
            </a: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1600"/>
              </a:lnSpc>
              <a:buSzPct val="100000"/>
              <a:defRPr sz="1000">
                <a:solidFill>
                  <a:srgbClr val="3257B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sz="1600">
                <a:solidFill>
                  <a:srgbClr val="15213F"/>
                </a:solidFill>
                <a:latin typeface="Times New Roman"/>
                <a:cs typeface="Times New Roman"/>
              </a:rPr>
              <a:t>       </a:t>
            </a:r>
            <a:r>
              <a:rPr sz="1600">
                <a:solidFill>
                  <a:srgbClr val="15213F"/>
                </a:solidFill>
                <a:latin typeface="Times New Roman"/>
                <a:cs typeface="Times New Roman"/>
              </a:rPr>
              <a:t>classification.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94" name="Text 3"/>
          <p:cNvSpPr txBox="1"/>
          <p:nvPr/>
        </p:nvSpPr>
        <p:spPr>
          <a:xfrm>
            <a:off x="649046" y="3059213"/>
            <a:ext cx="778716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1600"/>
              </a:lnSpc>
              <a:buSzPct val="100000"/>
              <a:buChar char="•"/>
              <a:defRPr sz="1000">
                <a:solidFill>
                  <a:srgbClr val="3257B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z="1600">
                <a:latin typeface="Times New Roman"/>
                <a:cs typeface="Times New Roman"/>
              </a:rPr>
              <a:t>Support Vector Machines (SVM)</a:t>
            </a:r>
            <a:r>
              <a:rPr sz="1600">
                <a:solidFill>
                  <a:srgbClr val="15213F"/>
                </a:solidFill>
                <a:latin typeface="Times New Roman"/>
                <a:cs typeface="Times New Roman"/>
              </a:rPr>
              <a:t>: A robust model known for its performance in text classification tasks, particularly with high-dimensional data.</a:t>
            </a:r>
          </a:p>
        </p:txBody>
      </p:sp>
      <p:sp>
        <p:nvSpPr>
          <p:cNvPr id="195" name="Text 4"/>
          <p:cNvSpPr txBox="1"/>
          <p:nvPr/>
        </p:nvSpPr>
        <p:spPr>
          <a:xfrm>
            <a:off x="649046" y="3861284"/>
            <a:ext cx="1115690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rPr sz="1600">
                <a:latin typeface="Times New Roman"/>
                <a:cs typeface="Times New Roman"/>
              </a:rPr>
              <a:t>Dataset Split:</a:t>
            </a:r>
          </a:p>
        </p:txBody>
      </p:sp>
      <p:sp>
        <p:nvSpPr>
          <p:cNvPr id="196" name="Text 5"/>
          <p:cNvSpPr txBox="1"/>
          <p:nvPr/>
        </p:nvSpPr>
        <p:spPr>
          <a:xfrm>
            <a:off x="649046" y="4202636"/>
            <a:ext cx="408605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600"/>
              </a:lnSpc>
              <a:buSzPct val="100000"/>
              <a:buChar char="•"/>
              <a:defRPr sz="10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sz="1600">
                <a:latin typeface="Times New Roman"/>
                <a:cs typeface="Times New Roman"/>
              </a:rPr>
              <a:t>80% for training the models to learn patterns.</a:t>
            </a:r>
          </a:p>
        </p:txBody>
      </p:sp>
      <p:sp>
        <p:nvSpPr>
          <p:cNvPr id="197" name="Text 6"/>
          <p:cNvSpPr txBox="1"/>
          <p:nvPr/>
        </p:nvSpPr>
        <p:spPr>
          <a:xfrm>
            <a:off x="649046" y="4462312"/>
            <a:ext cx="631743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1600"/>
              </a:lnSpc>
              <a:buSzPct val="100000"/>
              <a:buChar char="•"/>
              <a:defRPr sz="10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sz="1600">
                <a:latin typeface="Times New Roman"/>
                <a:cs typeface="Times New Roman"/>
              </a:rPr>
              <a:t>20% held back for testing to ensure unbiased evaluation of performance.</a:t>
            </a:r>
          </a:p>
        </p:txBody>
      </p:sp>
      <p:sp>
        <p:nvSpPr>
          <p:cNvPr id="199" name="Text 7"/>
          <p:cNvSpPr txBox="1"/>
          <p:nvPr/>
        </p:nvSpPr>
        <p:spPr>
          <a:xfrm>
            <a:off x="661487" y="5260790"/>
            <a:ext cx="2022990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600"/>
              </a:lnSpc>
              <a:defRPr sz="13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rPr sz="1600">
                <a:latin typeface="Times New Roman"/>
                <a:cs typeface="Times New Roman"/>
              </a:rPr>
              <a:t>Key Evaluation Metrics:</a:t>
            </a:r>
          </a:p>
        </p:txBody>
      </p:sp>
      <p:sp>
        <p:nvSpPr>
          <p:cNvPr id="200" name="Text 8"/>
          <p:cNvSpPr txBox="1"/>
          <p:nvPr/>
        </p:nvSpPr>
        <p:spPr>
          <a:xfrm>
            <a:off x="661488" y="5668699"/>
            <a:ext cx="413414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1600"/>
              </a:lnSpc>
              <a:buSzPct val="100000"/>
              <a:buChar char="•"/>
              <a:defRPr sz="10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z="1600">
                <a:latin typeface="Times New Roman"/>
                <a:cs typeface="Times New Roman"/>
              </a:rPr>
              <a:t>Accuracy:</a:t>
            </a:r>
            <a:r>
              <a:rPr sz="1600" b="0">
                <a:latin typeface="Times New Roman"/>
                <a:cs typeface="Times New Roman"/>
              </a:rPr>
              <a:t> Overall correctness of predictions.</a:t>
            </a:r>
          </a:p>
        </p:txBody>
      </p:sp>
      <p:sp>
        <p:nvSpPr>
          <p:cNvPr id="201" name="Text 9"/>
          <p:cNvSpPr txBox="1"/>
          <p:nvPr/>
        </p:nvSpPr>
        <p:spPr>
          <a:xfrm>
            <a:off x="661488" y="5928373"/>
            <a:ext cx="708206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t">
            <a:spAutoFit/>
          </a:bodyPr>
          <a:lstStyle/>
          <a:p>
            <a:pPr marL="342900" indent="-342900">
              <a:lnSpc>
                <a:spcPts val="1600"/>
              </a:lnSpc>
              <a:buSzPct val="100000"/>
              <a:buChar char="•"/>
              <a:defRPr sz="10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sz="1600">
                <a:latin typeface="Times New Roman"/>
                <a:cs typeface="Times New Roman"/>
              </a:rPr>
              <a:t>Precision, Recall, F1 Score:</a:t>
            </a:r>
            <a:r>
              <a:rPr sz="1600" b="0">
                <a:latin typeface="Times New Roman"/>
                <a:cs typeface="Times New Roman"/>
              </a:rPr>
              <a:t> Detailed metrics to assess the balance between false</a:t>
            </a:r>
            <a:endParaRPr lang="en-US">
              <a:latin typeface="Times New Roman"/>
              <a:cs typeface="Times New Roman"/>
            </a:endParaRPr>
          </a:p>
          <a:p>
            <a:pPr marL="342900" indent="-342900">
              <a:lnSpc>
                <a:spcPts val="1600"/>
              </a:lnSpc>
              <a:buSzPct val="100000"/>
              <a:buChar char="•"/>
              <a:defRPr sz="10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sz="1600">
                <a:latin typeface="Times New Roman"/>
                <a:cs typeface="Times New Roman"/>
              </a:rPr>
              <a:t> </a:t>
            </a:r>
            <a:r>
              <a:rPr sz="1600" b="0">
                <a:latin typeface="Times New Roman"/>
                <a:cs typeface="Times New Roman"/>
              </a:rPr>
              <a:t>positives and false negatives for each sentiment class.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02" name="Shape 10"/>
          <p:cNvSpPr/>
          <p:nvPr/>
        </p:nvSpPr>
        <p:spPr>
          <a:xfrm>
            <a:off x="-16889" y="6912224"/>
            <a:ext cx="9036635" cy="566024"/>
          </a:xfrm>
          <a:prstGeom prst="roundRect">
            <a:avLst>
              <a:gd name="adj" fmla="val 3531"/>
            </a:avLst>
          </a:prstGeom>
          <a:solidFill>
            <a:srgbClr val="B6FCB8"/>
          </a:solidFill>
          <a:ln w="12700">
            <a:miter lim="400000"/>
          </a:ln>
        </p:spPr>
        <p:txBody>
          <a:bodyPr lIns="45719" rIns="45719"/>
          <a:lstStyle/>
          <a:p>
            <a:endParaRPr sz="1600">
              <a:latin typeface="Times New Roman"/>
              <a:cs typeface="Times New Roman"/>
            </a:endParaRPr>
          </a:p>
        </p:txBody>
      </p:sp>
      <p:pic>
        <p:nvPicPr>
          <p:cNvPr id="203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" y="7092183"/>
            <a:ext cx="166450" cy="13323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 11"/>
          <p:cNvSpPr txBox="1"/>
          <p:nvPr/>
        </p:nvSpPr>
        <p:spPr>
          <a:xfrm>
            <a:off x="321196" y="7092219"/>
            <a:ext cx="8693085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600"/>
              </a:lnSpc>
              <a:defRPr sz="1000">
                <a:latin typeface="Roboto"/>
                <a:ea typeface="Roboto"/>
                <a:cs typeface="Roboto"/>
                <a:sym typeface="Roboto"/>
              </a:defRPr>
            </a:pPr>
            <a:r>
              <a:rPr sz="1600">
                <a:latin typeface="Times New Roman"/>
                <a:cs typeface="Times New Roman"/>
              </a:rPr>
              <a:t>Our models achieved </a:t>
            </a:r>
            <a:r>
              <a:rPr sz="1600" b="1">
                <a:latin typeface="Times New Roman"/>
                <a:cs typeface="Times New Roman"/>
              </a:rPr>
              <a:t>high accuracy</a:t>
            </a:r>
            <a:r>
              <a:rPr sz="1600">
                <a:latin typeface="Times New Roman"/>
                <a:cs typeface="Times New Roman"/>
              </a:rPr>
              <a:t>, demonstrating their effectiveness in real-world sentiment detection.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4492CEE-DC3D-CE44-DEBD-E2500DE4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30" y="4874695"/>
            <a:ext cx="5393993" cy="3356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C35225-E399-19DF-7D8F-CFD57C4E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176" y="109267"/>
            <a:ext cx="5566787" cy="45604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0"/>
          <p:cNvSpPr txBox="1"/>
          <p:nvPr/>
        </p:nvSpPr>
        <p:spPr>
          <a:xfrm>
            <a:off x="528160" y="414933"/>
            <a:ext cx="7375824" cy="460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700"/>
              </a:lnSpc>
              <a:defRPr sz="29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t>Unveiling Insights with Intuitive Visualizations</a:t>
            </a:r>
          </a:p>
        </p:txBody>
      </p:sp>
      <p:sp>
        <p:nvSpPr>
          <p:cNvPr id="65" name="Text 1"/>
          <p:cNvSpPr txBox="1"/>
          <p:nvPr/>
        </p:nvSpPr>
        <p:spPr>
          <a:xfrm>
            <a:off x="427492" y="6736242"/>
            <a:ext cx="2168863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rPr sz="1600"/>
              <a:t>Dynamic Word Clouds</a:t>
            </a:r>
          </a:p>
        </p:txBody>
      </p:sp>
      <p:sp>
        <p:nvSpPr>
          <p:cNvPr id="66" name="Text 2"/>
          <p:cNvSpPr txBox="1"/>
          <p:nvPr/>
        </p:nvSpPr>
        <p:spPr>
          <a:xfrm>
            <a:off x="427492" y="7122957"/>
            <a:ext cx="6602968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900"/>
              </a:lnSpc>
              <a:defRPr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sz="1600"/>
              <a:t>Instantly visualize the most frequent words associated with positive, negative, or neutral sentiments. Our interactive word clouds highlight key themes and emerging trends at a glance.</a:t>
            </a:r>
          </a:p>
        </p:txBody>
      </p:sp>
      <p:sp>
        <p:nvSpPr>
          <p:cNvPr id="74" name="Text 9"/>
          <p:cNvSpPr txBox="1"/>
          <p:nvPr/>
        </p:nvSpPr>
        <p:spPr>
          <a:xfrm>
            <a:off x="7557602" y="6738107"/>
            <a:ext cx="2949525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400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r>
              <a:rPr sz="1600"/>
              <a:t>Overall Sentiment Distribution</a:t>
            </a:r>
          </a:p>
        </p:txBody>
      </p:sp>
      <p:sp>
        <p:nvSpPr>
          <p:cNvPr id="75" name="Text 10"/>
          <p:cNvSpPr txBox="1"/>
          <p:nvPr/>
        </p:nvSpPr>
        <p:spPr>
          <a:xfrm>
            <a:off x="7552286" y="7120107"/>
            <a:ext cx="6602969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spAutoFit/>
          </a:bodyPr>
          <a:lstStyle>
            <a:lvl1pPr>
              <a:lnSpc>
                <a:spcPts val="1900"/>
              </a:lnSpc>
              <a:defRPr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sz="1600"/>
              <a:t>A clear </a:t>
            </a:r>
            <a:r>
              <a:rPr lang="en-US" sz="1600"/>
              <a:t>bar </a:t>
            </a:r>
            <a:r>
              <a:rPr sz="1600"/>
              <a:t>chart breaks down the total sentiment into positive, negative, and neutral categories, providing an immediate overview of overall public opinion.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158E1-973A-6711-6D15-02FCD5B0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09" y="1094974"/>
            <a:ext cx="6011672" cy="4965695"/>
          </a:xfrm>
          <a:prstGeom prst="rect">
            <a:avLst/>
          </a:prstGeom>
        </p:spPr>
      </p:pic>
      <p:pic>
        <p:nvPicPr>
          <p:cNvPr id="5" name="Picture 4" descr="A close up of words&#10;&#10;AI-generated content may be incorrect.">
            <a:extLst>
              <a:ext uri="{FF2B5EF4-FFF2-40B4-BE49-F238E27FC236}">
                <a16:creationId xmlns:a16="http://schemas.microsoft.com/office/drawing/2014/main" id="{A8CE706B-4C4F-B219-37C7-87412ABB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9" y="1089706"/>
            <a:ext cx="5822727" cy="1722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292FC-BDBC-4F27-67F8-E2556D797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7" y="2820189"/>
            <a:ext cx="5825703" cy="1979624"/>
          </a:xfrm>
          <a:prstGeom prst="rect">
            <a:avLst/>
          </a:prstGeom>
        </p:spPr>
      </p:pic>
      <p:pic>
        <p:nvPicPr>
          <p:cNvPr id="2" name="Picture 1" descr="A word cloud with blue text&#10;&#10;AI-generated content may be incorrect.">
            <a:extLst>
              <a:ext uri="{FF2B5EF4-FFF2-40B4-BE49-F238E27FC236}">
                <a16:creationId xmlns:a16="http://schemas.microsoft.com/office/drawing/2014/main" id="{3DD08F1A-F9A7-78F6-DC54-1BFB84802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16" y="4787278"/>
            <a:ext cx="5819954" cy="179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282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D1F1DB-38AE-7803-5103-2C2CDB1CE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" y="2085053"/>
            <a:ext cx="6949252" cy="5543910"/>
          </a:xfrm>
          <a:prstGeom prst="rect">
            <a:avLst/>
          </a:prstGeom>
        </p:spPr>
      </p:pic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EA15589E-F999-8DDA-572E-082629B61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38" y="2061489"/>
            <a:ext cx="7481531" cy="5555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EA8E7D-732B-E327-A7D4-58DE36EA606C}"/>
              </a:ext>
            </a:extLst>
          </p:cNvPr>
          <p:cNvSpPr txBox="1"/>
          <p:nvPr/>
        </p:nvSpPr>
        <p:spPr>
          <a:xfrm>
            <a:off x="3749040" y="1097280"/>
            <a:ext cx="71323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Times New Roman"/>
                <a:cs typeface="Times New Roman"/>
              </a:rPr>
              <a:t>THE APP</a:t>
            </a:r>
          </a:p>
        </p:txBody>
      </p:sp>
    </p:spTree>
    <p:extLst>
      <p:ext uri="{BB962C8B-B14F-4D97-AF65-F5344CB8AC3E}">
        <p14:creationId xmlns:p14="http://schemas.microsoft.com/office/powerpoint/2010/main" val="24306115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362</cp:revision>
  <dcterms:modified xsi:type="dcterms:W3CDTF">2025-08-13T08:13:00Z</dcterms:modified>
</cp:coreProperties>
</file>